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269" r:id="rId1"/>
  </p:sldMasterIdLst>
  <p:notesMasterIdLst>
    <p:notesMasterId r:id="rId11"/>
  </p:notesMasterIdLst>
  <p:handoutMasterIdLst>
    <p:handoutMasterId r:id="rId12"/>
  </p:handoutMasterIdLst>
  <p:sldIdLst>
    <p:sldId id="256" r:id="rId2"/>
    <p:sldId id="375" r:id="rId3"/>
    <p:sldId id="378" r:id="rId4"/>
    <p:sldId id="381" r:id="rId5"/>
    <p:sldId id="382" r:id="rId6"/>
    <p:sldId id="380" r:id="rId7"/>
    <p:sldId id="379" r:id="rId8"/>
    <p:sldId id="376" r:id="rId9"/>
    <p:sldId id="377" r:id="rId10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23" autoAdjust="0"/>
    <p:restoredTop sz="94434" autoAdjust="0"/>
  </p:normalViewPr>
  <p:slideViewPr>
    <p:cSldViewPr>
      <p:cViewPr>
        <p:scale>
          <a:sx n="70" d="100"/>
          <a:sy n="70" d="100"/>
        </p:scale>
        <p:origin x="1428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738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40" d="100"/>
          <a:sy n="40" d="100"/>
        </p:scale>
        <p:origin x="3114" y="4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CFA1C80E-47DC-44B6-8CFF-97C39498A179}" type="datetimeFigureOut">
              <a:rPr lang="en-CA" smtClean="0"/>
              <a:t>2023-08-13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A4EAE9ED-0AA4-4A77-9AD1-9FD0C3F2D4D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80354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57765250-18A1-4052-8237-69F82D04E1FB}" type="datetimeFigureOut">
              <a:rPr lang="en-CA" smtClean="0"/>
              <a:pPr/>
              <a:t>2023-08-13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3E1B5C8-EAC9-4D37-99C2-1572E783475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47271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1B5C8-EAC9-4D37-99C2-1572E7834756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667191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1B5C8-EAC9-4D37-99C2-1572E7834756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418481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1B5C8-EAC9-4D37-99C2-1572E7834756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213232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1B5C8-EAC9-4D37-99C2-1572E7834756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79178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1B5C8-EAC9-4D37-99C2-1572E7834756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504593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1B5C8-EAC9-4D37-99C2-1572E7834756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491467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1B5C8-EAC9-4D37-99C2-1572E7834756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770500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1B5C8-EAC9-4D37-99C2-1572E7834756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903834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1B5C8-EAC9-4D37-99C2-1572E7834756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02920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5C87C-C88B-4912-975A-88F3D4CB1FF0}" type="datetime1">
              <a:rPr lang="en-CA" smtClean="0"/>
              <a:pPr/>
              <a:t>2023-08-13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83D58094-685D-4389-8263-0E41C5EA8D7C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91224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36DDB-73B3-49EB-8BE0-185D059C1F8D}" type="datetime1">
              <a:rPr lang="en-CA" smtClean="0"/>
              <a:pPr/>
              <a:t>2023-08-13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3D58094-685D-4389-8263-0E41C5EA8D7C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86677211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36DDB-73B3-49EB-8BE0-185D059C1F8D}" type="datetime1">
              <a:rPr lang="en-CA" smtClean="0"/>
              <a:pPr/>
              <a:t>2023-08-13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3D58094-685D-4389-8263-0E41C5EA8D7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79702131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36DDB-73B3-49EB-8BE0-185D059C1F8D}" type="datetime1">
              <a:rPr lang="en-CA" smtClean="0"/>
              <a:pPr/>
              <a:t>2023-08-13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3D58094-685D-4389-8263-0E41C5EA8D7C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54923209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36DDB-73B3-49EB-8BE0-185D059C1F8D}" type="datetime1">
              <a:rPr lang="en-CA" smtClean="0"/>
              <a:pPr/>
              <a:t>2023-08-13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3D58094-685D-4389-8263-0E41C5EA8D7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76143151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36DDB-73B3-49EB-8BE0-185D059C1F8D}" type="datetime1">
              <a:rPr lang="en-CA" smtClean="0"/>
              <a:pPr/>
              <a:t>2023-08-13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3D58094-685D-4389-8263-0E41C5EA8D7C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77345960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6FB65-202B-4C38-84B2-D73061FC8C34}" type="datetime1">
              <a:rPr lang="en-CA" smtClean="0"/>
              <a:pPr/>
              <a:t>2023-08-13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8094-685D-4389-8263-0E41C5EA8D7C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762368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40A5F-CF37-4101-B31E-A6F3F6FC7675}" type="datetime1">
              <a:rPr lang="en-CA" smtClean="0"/>
              <a:pPr/>
              <a:t>2023-08-13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8094-685D-4389-8263-0E41C5EA8D7C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35618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123C8-5450-4C60-9141-FB5062707486}" type="datetime1">
              <a:rPr lang="en-CA" smtClean="0"/>
              <a:pPr/>
              <a:t>2023-08-13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8094-685D-4389-8263-0E41C5EA8D7C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85796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66E8-C406-48AF-824E-0195BDF78F9E}" type="datetime1">
              <a:rPr lang="en-CA" smtClean="0"/>
              <a:pPr/>
              <a:t>2023-08-13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3D58094-685D-4389-8263-0E41C5EA8D7C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5124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C246C-155D-4C4C-94ED-E7201B74DD78}" type="datetime1">
              <a:rPr lang="en-CA" smtClean="0"/>
              <a:pPr/>
              <a:t>2023-08-13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83D58094-685D-4389-8263-0E41C5EA8D7C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10651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07AA0-8948-4FA7-820F-B456F548C00F}" type="datetime1">
              <a:rPr lang="en-CA" smtClean="0"/>
              <a:pPr/>
              <a:t>2023-08-13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83D58094-685D-4389-8263-0E41C5EA8D7C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66229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F0084-4471-4153-9393-4119B825E419}" type="datetime1">
              <a:rPr lang="en-CA" smtClean="0"/>
              <a:pPr/>
              <a:t>2023-08-13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8094-685D-4389-8263-0E41C5EA8D7C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74793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723BA-C4A8-46CC-BD6D-664296794DF5}" type="datetime1">
              <a:rPr lang="en-CA" smtClean="0"/>
              <a:pPr/>
              <a:t>2023-08-13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8094-685D-4389-8263-0E41C5EA8D7C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67523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42E96-28E9-49AD-8B56-4D2851806EE1}" type="datetime1">
              <a:rPr lang="en-CA" smtClean="0"/>
              <a:pPr/>
              <a:t>2023-08-13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8094-685D-4389-8263-0E41C5EA8D7C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83860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BF0BF-E016-45AC-B938-EE135A60D9E3}" type="datetime1">
              <a:rPr lang="en-CA" smtClean="0"/>
              <a:pPr/>
              <a:t>2023-08-13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3D58094-685D-4389-8263-0E41C5EA8D7C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49622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-318"/>
            <a:ext cx="1952272" cy="6853571"/>
            <a:chOff x="6627813" y="195220"/>
            <a:chExt cx="1952625" cy="5678531"/>
          </a:xfrm>
          <a:solidFill>
            <a:schemeClr val="accent1"/>
          </a:solidFill>
        </p:grpSpPr>
        <p:sp>
          <p:nvSpPr>
            <p:cNvPr id="50" name="Freeform 27"/>
            <p:cNvSpPr/>
            <p:nvPr/>
          </p:nvSpPr>
          <p:spPr bwMode="auto">
            <a:xfrm>
              <a:off x="6627813" y="19522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36DDB-73B3-49EB-8BE0-185D059C1F8D}" type="datetime1">
              <a:rPr lang="en-CA" smtClean="0"/>
              <a:pPr/>
              <a:t>2023-08-13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3D58094-685D-4389-8263-0E41C5EA8D7C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071297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270" r:id="rId1"/>
    <p:sldLayoutId id="2147484271" r:id="rId2"/>
    <p:sldLayoutId id="2147484272" r:id="rId3"/>
    <p:sldLayoutId id="2147484273" r:id="rId4"/>
    <p:sldLayoutId id="2147484274" r:id="rId5"/>
    <p:sldLayoutId id="2147484275" r:id="rId6"/>
    <p:sldLayoutId id="2147484276" r:id="rId7"/>
    <p:sldLayoutId id="2147484277" r:id="rId8"/>
    <p:sldLayoutId id="2147484278" r:id="rId9"/>
    <p:sldLayoutId id="2147484279" r:id="rId10"/>
    <p:sldLayoutId id="2147484280" r:id="rId11"/>
    <p:sldLayoutId id="2147484281" r:id="rId12"/>
    <p:sldLayoutId id="2147484282" r:id="rId13"/>
    <p:sldLayoutId id="2147484283" r:id="rId14"/>
    <p:sldLayoutId id="2147484284" r:id="rId15"/>
    <p:sldLayoutId id="2147484285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91680" y="2514601"/>
            <a:ext cx="7128792" cy="2262781"/>
          </a:xfrm>
        </p:spPr>
        <p:txBody>
          <a:bodyPr>
            <a:noAutofit/>
          </a:bodyPr>
          <a:lstStyle/>
          <a:p>
            <a:r>
              <a:rPr lang="en-US" sz="4400" dirty="0"/>
              <a:t>iTEE Global </a:t>
            </a:r>
            <a:br>
              <a:rPr lang="en-US" sz="4400" dirty="0"/>
            </a:br>
            <a:r>
              <a:rPr lang="en-US" sz="4400" dirty="0"/>
              <a:t>Staff Meeting</a:t>
            </a:r>
            <a:endParaRPr lang="en-CA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2"/>
            <a:ext cx="6600451" cy="1126283"/>
          </a:xfrm>
        </p:spPr>
        <p:txBody>
          <a:bodyPr>
            <a:normAutofit/>
          </a:bodyPr>
          <a:lstStyle/>
          <a:p>
            <a:r>
              <a:rPr lang="en-US" dirty="0"/>
              <a:t>August 14, 2023</a:t>
            </a:r>
            <a:endParaRPr lang="en-CA" dirty="0"/>
          </a:p>
          <a:p>
            <a:endParaRPr lang="en-CA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2416" y="915866"/>
            <a:ext cx="1872208" cy="179444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624110"/>
            <a:ext cx="7200800" cy="716658"/>
          </a:xfrm>
        </p:spPr>
        <p:txBody>
          <a:bodyPr>
            <a:normAutofit/>
          </a:bodyPr>
          <a:lstStyle/>
          <a:p>
            <a:r>
              <a:rPr lang="en-US" dirty="0"/>
              <a:t>Agenda</a:t>
            </a:r>
            <a:endParaRPr lang="en-CA" sz="27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672" y="1340768"/>
            <a:ext cx="6591985" cy="4320480"/>
          </a:xfrm>
        </p:spPr>
        <p:txBody>
          <a:bodyPr>
            <a:noAutofit/>
          </a:bodyPr>
          <a:lstStyle/>
          <a:p>
            <a:r>
              <a:rPr lang="en-US" sz="2000" dirty="0"/>
              <a:t>New iTEE Global website - Stan</a:t>
            </a:r>
          </a:p>
          <a:p>
            <a:r>
              <a:rPr lang="en-US" sz="2000" dirty="0"/>
              <a:t>Policy regarding conference attendance - George</a:t>
            </a:r>
          </a:p>
          <a:p>
            <a:r>
              <a:rPr lang="en-US" sz="2000" dirty="0"/>
              <a:t>2023 Conference update - George</a:t>
            </a:r>
          </a:p>
          <a:p>
            <a:r>
              <a:rPr lang="en-US" sz="2000" dirty="0"/>
              <a:t>Status of 2023 Objectives – George, Tom</a:t>
            </a:r>
          </a:p>
          <a:p>
            <a:r>
              <a:rPr lang="en-US" sz="2000" dirty="0"/>
              <a:t>(Time Permitting) - Loaves and Fishes Project - George</a:t>
            </a:r>
            <a:endParaRPr lang="en-CA" sz="2000" dirty="0">
              <a:solidFill>
                <a:schemeClr val="tx1"/>
              </a:solidFill>
            </a:endParaRPr>
          </a:p>
          <a:p>
            <a:pPr lvl="1"/>
            <a:endParaRPr lang="en-CA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8094-685D-4389-8263-0E41C5EA8D7C}" type="slidenum">
              <a:rPr lang="en-CA" smtClean="0"/>
              <a:pPr/>
              <a:t>2</a:t>
            </a:fld>
            <a:endParaRPr lang="en-CA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5076" y="6165304"/>
            <a:ext cx="482759" cy="462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897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91680" y="2514601"/>
            <a:ext cx="7128792" cy="2262781"/>
          </a:xfrm>
        </p:spPr>
        <p:txBody>
          <a:bodyPr>
            <a:noAutofit/>
          </a:bodyPr>
          <a:lstStyle/>
          <a:p>
            <a:r>
              <a:rPr lang="en-US" sz="4400" dirty="0"/>
              <a:t>Iteeg.org website upgrade</a:t>
            </a:r>
            <a:endParaRPr lang="en-CA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2"/>
            <a:ext cx="6600451" cy="1126283"/>
          </a:xfrm>
        </p:spPr>
        <p:txBody>
          <a:bodyPr>
            <a:normAutofit/>
          </a:bodyPr>
          <a:lstStyle/>
          <a:p>
            <a:r>
              <a:rPr lang="en-US" dirty="0"/>
              <a:t>Staff Meeting  August 14, 2023</a:t>
            </a:r>
            <a:endParaRPr lang="en-CA" dirty="0"/>
          </a:p>
          <a:p>
            <a:endParaRPr lang="en-CA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2416" y="915866"/>
            <a:ext cx="1872208" cy="1794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959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624110"/>
            <a:ext cx="7200800" cy="716658"/>
          </a:xfrm>
        </p:spPr>
        <p:txBody>
          <a:bodyPr>
            <a:normAutofit/>
          </a:bodyPr>
          <a:lstStyle/>
          <a:p>
            <a:r>
              <a:rPr lang="en-US" dirty="0"/>
              <a:t>Why?</a:t>
            </a:r>
            <a:endParaRPr lang="en-CA" sz="27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672" y="1340768"/>
            <a:ext cx="6591985" cy="4320480"/>
          </a:xfrm>
        </p:spPr>
        <p:txBody>
          <a:bodyPr>
            <a:noAutofit/>
          </a:bodyPr>
          <a:lstStyle/>
          <a:p>
            <a:r>
              <a:rPr lang="en-US" sz="2000" dirty="0"/>
              <a:t>Migrating off </a:t>
            </a:r>
            <a:r>
              <a:rPr lang="en-US" sz="2000" dirty="0" err="1"/>
              <a:t>iPage</a:t>
            </a:r>
            <a:r>
              <a:rPr lang="en-US" sz="2000" dirty="0"/>
              <a:t> systems for stability, ease of updating</a:t>
            </a:r>
          </a:p>
          <a:p>
            <a:r>
              <a:rPr lang="en-US" sz="2000" dirty="0"/>
              <a:t>Modern layout and functions, use of pictures, videos</a:t>
            </a:r>
          </a:p>
          <a:p>
            <a:r>
              <a:rPr lang="en-US" sz="2000" dirty="0"/>
              <a:t>Additional information:</a:t>
            </a:r>
          </a:p>
          <a:p>
            <a:pPr lvl="1"/>
            <a:r>
              <a:rPr lang="en-US" sz="1800" dirty="0"/>
              <a:t>Recruitment – positions, staff stories</a:t>
            </a:r>
          </a:p>
          <a:p>
            <a:pPr lvl="1"/>
            <a:r>
              <a:rPr lang="en-US" sz="1800" dirty="0"/>
              <a:t>Financial information</a:t>
            </a:r>
          </a:p>
          <a:p>
            <a:pPr lvl="1"/>
            <a:r>
              <a:rPr lang="en-US" sz="1800" dirty="0"/>
              <a:t>Newsletter – signup, also blogs and articles</a:t>
            </a:r>
          </a:p>
          <a:p>
            <a:r>
              <a:rPr lang="en-US" sz="2000" dirty="0"/>
              <a:t>Protected staff-only section:</a:t>
            </a:r>
          </a:p>
          <a:p>
            <a:pPr lvl="1"/>
            <a:r>
              <a:rPr lang="en-US" sz="1800" dirty="0"/>
              <a:t>Announcements, discussion forum</a:t>
            </a:r>
          </a:p>
          <a:p>
            <a:pPr lvl="1"/>
            <a:r>
              <a:rPr lang="en-US" sz="1800" dirty="0"/>
              <a:t>Staff directory</a:t>
            </a:r>
          </a:p>
          <a:p>
            <a:pPr lvl="1"/>
            <a:r>
              <a:rPr lang="en-US" sz="1800" dirty="0"/>
              <a:t>Events calendar</a:t>
            </a:r>
          </a:p>
          <a:p>
            <a:pPr lvl="1"/>
            <a:r>
              <a:rPr lang="en-US" sz="1800" dirty="0"/>
              <a:t>Resources – staff meetings, policies, support-raising</a:t>
            </a:r>
          </a:p>
          <a:p>
            <a:r>
              <a:rPr lang="en-US" sz="2000" dirty="0"/>
              <a:t>Individual staff member pages</a:t>
            </a:r>
          </a:p>
          <a:p>
            <a:pPr lvl="1"/>
            <a:endParaRPr lang="en-CA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8094-685D-4389-8263-0E41C5EA8D7C}" type="slidenum">
              <a:rPr lang="en-CA" smtClean="0"/>
              <a:pPr/>
              <a:t>4</a:t>
            </a:fld>
            <a:endParaRPr lang="en-CA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5076" y="6165304"/>
            <a:ext cx="482759" cy="462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337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624110"/>
            <a:ext cx="7200800" cy="716658"/>
          </a:xfrm>
        </p:spPr>
        <p:txBody>
          <a:bodyPr>
            <a:normAutofit/>
          </a:bodyPr>
          <a:lstStyle/>
          <a:p>
            <a:r>
              <a:rPr lang="en-US" dirty="0"/>
              <a:t>Status</a:t>
            </a:r>
            <a:endParaRPr lang="en-CA" sz="27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672" y="1340768"/>
            <a:ext cx="6591985" cy="4320480"/>
          </a:xfrm>
        </p:spPr>
        <p:txBody>
          <a:bodyPr>
            <a:noAutofit/>
          </a:bodyPr>
          <a:lstStyle/>
          <a:p>
            <a:r>
              <a:rPr lang="en-US" sz="2000" dirty="0"/>
              <a:t>Development completed</a:t>
            </a:r>
          </a:p>
          <a:p>
            <a:r>
              <a:rPr lang="en-US" sz="2000" dirty="0"/>
              <a:t>Some content information still to be loaded</a:t>
            </a:r>
            <a:endParaRPr lang="en-US" sz="1800" dirty="0"/>
          </a:p>
          <a:p>
            <a:r>
              <a:rPr lang="en-US" sz="2000" dirty="0"/>
              <a:t>User IDs to be created / distributed</a:t>
            </a:r>
          </a:p>
          <a:p>
            <a:r>
              <a:rPr lang="en-US" sz="2000" dirty="0"/>
              <a:t>Launch: </a:t>
            </a:r>
            <a:r>
              <a:rPr lang="en-US" sz="2000" dirty="0">
                <a:solidFill>
                  <a:srgbClr val="FFFF00"/>
                </a:solidFill>
              </a:rPr>
              <a:t>Target Aug 28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8094-685D-4389-8263-0E41C5EA8D7C}" type="slidenum">
              <a:rPr lang="en-CA" smtClean="0"/>
              <a:pPr/>
              <a:t>5</a:t>
            </a:fld>
            <a:endParaRPr lang="en-CA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5076" y="6165304"/>
            <a:ext cx="482759" cy="462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830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91680" y="2514601"/>
            <a:ext cx="7128792" cy="2262781"/>
          </a:xfrm>
        </p:spPr>
        <p:txBody>
          <a:bodyPr>
            <a:noAutofit/>
          </a:bodyPr>
          <a:lstStyle/>
          <a:p>
            <a:r>
              <a:rPr lang="en-US" sz="4400" dirty="0" err="1"/>
              <a:t>iTEE</a:t>
            </a:r>
            <a:r>
              <a:rPr lang="en-US" sz="4400" dirty="0"/>
              <a:t> Global </a:t>
            </a:r>
            <a:br>
              <a:rPr lang="en-US" sz="4400" dirty="0"/>
            </a:br>
            <a:r>
              <a:rPr lang="en-US" sz="4400" dirty="0"/>
              <a:t>2023 Objectives</a:t>
            </a:r>
            <a:endParaRPr lang="en-CA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2"/>
            <a:ext cx="6600451" cy="1126283"/>
          </a:xfrm>
        </p:spPr>
        <p:txBody>
          <a:bodyPr>
            <a:normAutofit/>
          </a:bodyPr>
          <a:lstStyle/>
          <a:p>
            <a:r>
              <a:rPr lang="en-US" dirty="0"/>
              <a:t>Staff Meeting  August 14, 2023</a:t>
            </a:r>
            <a:endParaRPr lang="en-CA" dirty="0"/>
          </a:p>
          <a:p>
            <a:endParaRPr lang="en-CA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2416" y="915866"/>
            <a:ext cx="1872208" cy="1794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260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624110"/>
            <a:ext cx="7200800" cy="716658"/>
          </a:xfrm>
        </p:spPr>
        <p:txBody>
          <a:bodyPr>
            <a:normAutofit fontScale="90000"/>
          </a:bodyPr>
          <a:lstStyle/>
          <a:p>
            <a:r>
              <a:rPr lang="en-US" dirty="0"/>
              <a:t>2023 Objectives - Communication</a:t>
            </a:r>
            <a:endParaRPr lang="en-CA" sz="27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672" y="1340768"/>
            <a:ext cx="6591985" cy="4320480"/>
          </a:xfrm>
        </p:spPr>
        <p:txBody>
          <a:bodyPr>
            <a:noAutofit/>
          </a:bodyPr>
          <a:lstStyle/>
          <a:p>
            <a:r>
              <a:rPr lang="en-CA" sz="2000" dirty="0"/>
              <a:t>By the end of 2023, facilitate improved communication among staff and supporters such that, in a year-end survey, over 90% of staff can express / communicate adequate knowledge of and satisfaction with the above </a:t>
            </a:r>
          </a:p>
          <a:p>
            <a:r>
              <a:rPr lang="en-CA" sz="2000" dirty="0"/>
              <a:t>YTD Measures:</a:t>
            </a:r>
          </a:p>
          <a:p>
            <a:pPr lvl="1"/>
            <a:r>
              <a:rPr lang="en-CA" sz="1800" dirty="0"/>
              <a:t># of external newsletters sent (2023 target: 9): </a:t>
            </a:r>
            <a:r>
              <a:rPr lang="en-CA" sz="1800" dirty="0">
                <a:solidFill>
                  <a:srgbClr val="FFFF00"/>
                </a:solidFill>
              </a:rPr>
              <a:t>6</a:t>
            </a:r>
          </a:p>
          <a:p>
            <a:pPr lvl="1"/>
            <a:r>
              <a:rPr lang="en-CA" sz="1800" dirty="0"/>
              <a:t># of staff meetings held (2023 target: 10): </a:t>
            </a:r>
            <a:r>
              <a:rPr lang="en-CA" sz="1800" dirty="0">
                <a:solidFill>
                  <a:srgbClr val="FFFF00"/>
                </a:solidFill>
              </a:rPr>
              <a:t>7 </a:t>
            </a:r>
          </a:p>
          <a:p>
            <a:pPr lvl="1"/>
            <a:r>
              <a:rPr lang="en-CA" sz="1800" dirty="0"/>
              <a:t># of staff newsletters sent (target: “periodically”): </a:t>
            </a:r>
            <a:r>
              <a:rPr lang="en-CA" sz="1800" dirty="0">
                <a:solidFill>
                  <a:srgbClr val="FFFF00"/>
                </a:solidFill>
              </a:rPr>
              <a:t>6</a:t>
            </a:r>
          </a:p>
          <a:p>
            <a:pPr lvl="1"/>
            <a:r>
              <a:rPr lang="en-CA" sz="1800" dirty="0"/>
              <a:t>Implement upgraded iTEE Global website: </a:t>
            </a:r>
            <a:r>
              <a:rPr lang="en-CA" sz="1800" dirty="0">
                <a:solidFill>
                  <a:srgbClr val="FFFF00"/>
                </a:solidFill>
              </a:rPr>
              <a:t>targeting August launch</a:t>
            </a:r>
          </a:p>
          <a:p>
            <a:pPr lvl="1"/>
            <a:r>
              <a:rPr lang="en-CA" sz="1800" dirty="0"/>
              <a:t>% of staff with adequate knowledge / satisfaction, per survey: </a:t>
            </a:r>
            <a:r>
              <a:rPr lang="en-CA" sz="1800" dirty="0">
                <a:solidFill>
                  <a:srgbClr val="FFFF00"/>
                </a:solidFill>
              </a:rPr>
              <a:t>TBD at year-end survey</a:t>
            </a:r>
          </a:p>
          <a:p>
            <a:r>
              <a:rPr lang="en-CA" sz="2000" dirty="0">
                <a:solidFill>
                  <a:schemeClr val="tx1"/>
                </a:solidFill>
              </a:rPr>
              <a:t>Also: new general brochure developed</a:t>
            </a:r>
          </a:p>
          <a:p>
            <a:pPr lvl="1"/>
            <a:endParaRPr lang="en-CA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8094-685D-4389-8263-0E41C5EA8D7C}" type="slidenum">
              <a:rPr lang="en-CA" smtClean="0"/>
              <a:pPr/>
              <a:t>7</a:t>
            </a:fld>
            <a:endParaRPr lang="en-CA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5076" y="6165304"/>
            <a:ext cx="482759" cy="462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6865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624110"/>
            <a:ext cx="7200800" cy="716658"/>
          </a:xfrm>
        </p:spPr>
        <p:txBody>
          <a:bodyPr>
            <a:normAutofit/>
          </a:bodyPr>
          <a:lstStyle/>
          <a:p>
            <a:r>
              <a:rPr lang="en-US" dirty="0"/>
              <a:t>2023 Objectives – Funding</a:t>
            </a:r>
            <a:endParaRPr lang="en-CA" sz="27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672" y="1268760"/>
            <a:ext cx="6591985" cy="4896544"/>
          </a:xfrm>
        </p:spPr>
        <p:txBody>
          <a:bodyPr>
            <a:normAutofit/>
          </a:bodyPr>
          <a:lstStyle/>
          <a:p>
            <a:r>
              <a:rPr lang="en-CA" sz="2000" dirty="0"/>
              <a:t>By the end of 2023, increase funding to support our goals and capacities.</a:t>
            </a:r>
          </a:p>
          <a:p>
            <a:r>
              <a:rPr lang="en-US" sz="2000" dirty="0"/>
              <a:t>Measures:</a:t>
            </a:r>
            <a:endParaRPr lang="en-CA" sz="2000" dirty="0"/>
          </a:p>
          <a:p>
            <a:pPr lvl="1"/>
            <a:r>
              <a:rPr lang="en-CA" sz="1800" dirty="0"/>
              <a:t>YTD donations designated to staff support vs 2022 (target: +$150K): </a:t>
            </a:r>
            <a:r>
              <a:rPr lang="en-CA" sz="1800" dirty="0">
                <a:solidFill>
                  <a:srgbClr val="FFFF00"/>
                </a:solidFill>
              </a:rPr>
              <a:t>-$1.5K vs 2022</a:t>
            </a:r>
          </a:p>
          <a:p>
            <a:pPr lvl="1"/>
            <a:r>
              <a:rPr lang="en-CA" sz="1800" dirty="0"/>
              <a:t>YTD  donations designated to “Unto the Least of These” projects vs 2022 (target: +$125K): </a:t>
            </a:r>
            <a:r>
              <a:rPr lang="en-CA" sz="1800" dirty="0">
                <a:solidFill>
                  <a:srgbClr val="FFFF00"/>
                </a:solidFill>
              </a:rPr>
              <a:t>-$7.4K vs 2022</a:t>
            </a:r>
          </a:p>
          <a:p>
            <a:pPr lvl="1"/>
            <a:r>
              <a:rPr lang="en-CA" sz="1800" dirty="0"/>
              <a:t>YTD donations designated to Curriculum Development vs 2022 (target: $300K): </a:t>
            </a:r>
            <a:r>
              <a:rPr lang="en-CA" sz="1800" dirty="0">
                <a:solidFill>
                  <a:srgbClr val="FFFF00"/>
                </a:solidFill>
              </a:rPr>
              <a:t>no difference vs 2022</a:t>
            </a:r>
          </a:p>
          <a:p>
            <a:r>
              <a:rPr lang="en-CA" sz="2000" dirty="0">
                <a:solidFill>
                  <a:srgbClr val="FFFF00"/>
                </a:solidFill>
              </a:rPr>
              <a:t>Combined final 2 initiatives into “Loaves and Fishes” campaign (target $425K): $19.6K rec’d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8094-685D-4389-8263-0E41C5EA8D7C}" type="slidenum">
              <a:rPr lang="en-CA" smtClean="0"/>
              <a:pPr/>
              <a:t>8</a:t>
            </a:fld>
            <a:endParaRPr lang="en-CA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5076" y="6165304"/>
            <a:ext cx="482759" cy="462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365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624110"/>
            <a:ext cx="7200800" cy="716658"/>
          </a:xfrm>
        </p:spPr>
        <p:txBody>
          <a:bodyPr>
            <a:normAutofit/>
          </a:bodyPr>
          <a:lstStyle/>
          <a:p>
            <a:r>
              <a:rPr lang="en-US" dirty="0"/>
              <a:t>2023 Objectives – Personnel</a:t>
            </a:r>
            <a:endParaRPr lang="en-CA" sz="27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672" y="1844824"/>
            <a:ext cx="6591985" cy="4320480"/>
          </a:xfrm>
        </p:spPr>
        <p:txBody>
          <a:bodyPr>
            <a:normAutofit/>
          </a:bodyPr>
          <a:lstStyle/>
          <a:p>
            <a:r>
              <a:rPr lang="en-CA" sz="2000" dirty="0"/>
              <a:t>By the end of 2023, fill 50% of major staffing needs with existing or new staff</a:t>
            </a:r>
          </a:p>
          <a:p>
            <a:r>
              <a:rPr lang="en-CA" sz="2000" dirty="0"/>
              <a:t>Measures:</a:t>
            </a:r>
          </a:p>
          <a:p>
            <a:pPr lvl="1"/>
            <a:r>
              <a:rPr lang="en-CA" sz="1800" dirty="0"/>
              <a:t>Status of identifying the top fifteen positions (target: identified): </a:t>
            </a:r>
            <a:r>
              <a:rPr lang="en-CA" sz="1800" dirty="0">
                <a:solidFill>
                  <a:srgbClr val="FFFF00"/>
                </a:solidFill>
              </a:rPr>
              <a:t>Top 5 identified</a:t>
            </a:r>
          </a:p>
          <a:p>
            <a:pPr lvl="1"/>
            <a:r>
              <a:rPr lang="en-CA" sz="1800" dirty="0"/>
              <a:t># positions targeted for filling with internal staff, # with development in progress: </a:t>
            </a:r>
            <a:r>
              <a:rPr lang="en-CA" sz="1800" dirty="0">
                <a:solidFill>
                  <a:srgbClr val="FFFF00"/>
                </a:solidFill>
              </a:rPr>
              <a:t>0</a:t>
            </a:r>
          </a:p>
          <a:p>
            <a:pPr lvl="1"/>
            <a:r>
              <a:rPr lang="en-CA" sz="1800" dirty="0"/>
              <a:t># positions filled through external recruiting: </a:t>
            </a:r>
            <a:r>
              <a:rPr lang="en-CA" sz="1800" dirty="0">
                <a:solidFill>
                  <a:srgbClr val="FFFF00"/>
                </a:solidFill>
              </a:rPr>
              <a:t>0</a:t>
            </a:r>
          </a:p>
          <a:p>
            <a:pPr lvl="1"/>
            <a:r>
              <a:rPr lang="en-US" sz="1800" dirty="0"/>
              <a:t>% of major staffing needs filled: </a:t>
            </a:r>
            <a:r>
              <a:rPr lang="en-US" sz="1800" dirty="0">
                <a:solidFill>
                  <a:srgbClr val="FFFF00"/>
                </a:solidFill>
              </a:rPr>
              <a:t>0</a:t>
            </a:r>
            <a:endParaRPr lang="en-CA" sz="1800" dirty="0">
              <a:solidFill>
                <a:srgbClr val="FFFF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8094-685D-4389-8263-0E41C5EA8D7C}" type="slidenum">
              <a:rPr lang="en-CA" smtClean="0"/>
              <a:pPr/>
              <a:t>9</a:t>
            </a:fld>
            <a:endParaRPr lang="en-CA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5076" y="6165304"/>
            <a:ext cx="482759" cy="462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716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Wisp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F20B7C8E-B819-43F3-AAF9-EE50B1A8363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6872</TotalTime>
  <Words>453</Words>
  <Application>Microsoft Office PowerPoint</Application>
  <PresentationFormat>On-screen Show (4:3)</PresentationFormat>
  <Paragraphs>68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Century Gothic</vt:lpstr>
      <vt:lpstr>Wingdings 3</vt:lpstr>
      <vt:lpstr>Wisp</vt:lpstr>
      <vt:lpstr>iTEE Global  Staff Meeting</vt:lpstr>
      <vt:lpstr>Agenda</vt:lpstr>
      <vt:lpstr>Iteeg.org website upgrade</vt:lpstr>
      <vt:lpstr>Why?</vt:lpstr>
      <vt:lpstr>Status</vt:lpstr>
      <vt:lpstr>iTEE Global  2023 Objectives</vt:lpstr>
      <vt:lpstr>2023 Objectives - Communication</vt:lpstr>
      <vt:lpstr>2023 Objectives – Funding</vt:lpstr>
      <vt:lpstr>2023 Objectives – Personnel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LMS Planning</dc:title>
  <dc:creator>klapauszak</dc:creator>
  <cp:lastModifiedBy>Stan Klapauszak</cp:lastModifiedBy>
  <cp:revision>376</cp:revision>
  <cp:lastPrinted>2022-10-22T13:39:46Z</cp:lastPrinted>
  <dcterms:created xsi:type="dcterms:W3CDTF">2014-12-05T20:15:12Z</dcterms:created>
  <dcterms:modified xsi:type="dcterms:W3CDTF">2023-08-14T00:42:46Z</dcterms:modified>
</cp:coreProperties>
</file>